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346" r:id="rId7"/>
    <p:sldId id="262" r:id="rId8"/>
    <p:sldId id="263" r:id="rId9"/>
    <p:sldId id="271" r:id="rId10"/>
    <p:sldId id="264" r:id="rId11"/>
    <p:sldId id="265" r:id="rId12"/>
    <p:sldId id="269" r:id="rId13"/>
    <p:sldId id="347" r:id="rId14"/>
    <p:sldId id="267" r:id="rId15"/>
    <p:sldId id="270" r:id="rId16"/>
    <p:sldId id="348" r:id="rId17"/>
    <p:sldId id="305" r:id="rId18"/>
    <p:sldId id="272" r:id="rId19"/>
    <p:sldId id="268" r:id="rId20"/>
    <p:sldId id="33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6433" autoAdjust="0"/>
  </p:normalViewPr>
  <p:slideViewPr>
    <p:cSldViewPr snapToGrid="0">
      <p:cViewPr varScale="1">
        <p:scale>
          <a:sx n="157" d="100"/>
          <a:sy n="157" d="100"/>
        </p:scale>
        <p:origin x="156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98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26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38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521150" y="6301161"/>
            <a:ext cx="342967" cy="1933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6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26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789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051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14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577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84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10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913B61-BB4D-AD42-BE2D-7D251B7C8B2F}" type="slidenum">
              <a:rPr lang="en-US" sz="1200" baseline="0" smtClean="0">
                <a:solidFill>
                  <a:schemeClr val="accent1"/>
                </a:solidFill>
                <a:latin typeface="Poppins Light" charset="0"/>
              </a:rPr>
              <a:pPr/>
              <a:t>‹N°›</a:t>
            </a:fld>
            <a:endParaRPr lang="en-US" sz="1200" baseline="0" dirty="0">
              <a:solidFill>
                <a:schemeClr val="accent1"/>
              </a:solidFill>
              <a:latin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47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6900" y="1905000"/>
            <a:ext cx="6028267" cy="339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521150" y="6301161"/>
            <a:ext cx="342967" cy="1933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6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26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789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051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14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577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84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10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913B61-BB4D-AD42-BE2D-7D251B7C8B2F}" type="slidenum">
              <a:rPr lang="en-US" sz="1200" baseline="0" smtClean="0">
                <a:solidFill>
                  <a:schemeClr val="accent1"/>
                </a:solidFill>
                <a:latin typeface="Poppins Light" charset="0"/>
              </a:rPr>
              <a:pPr/>
              <a:t>‹N°›</a:t>
            </a:fld>
            <a:endParaRPr lang="en-US" sz="1200" baseline="0" dirty="0">
              <a:solidFill>
                <a:schemeClr val="accent1"/>
              </a:solidFill>
              <a:latin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85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0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  <p:sldLayoutId id="214748367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Parebrise numérique </a:t>
            </a:r>
            <a:br>
              <a:rPr lang="fr-FR" dirty="0"/>
            </a:br>
            <a:r>
              <a:rPr lang="fr-FR" dirty="0"/>
              <a:t>et intelligent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Julien</a:t>
            </a:r>
            <a:r>
              <a:rPr lang="fr-FR" dirty="0">
                <a:latin typeface="+mj-lt"/>
              </a:rPr>
              <a:t> </a:t>
            </a:r>
            <a:r>
              <a:rPr lang="fr-FR" dirty="0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Arnold / Laurent </a:t>
            </a:r>
            <a:r>
              <a:rPr lang="fr-FR" dirty="0" err="1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Galassi</a:t>
            </a:r>
            <a:endParaRPr lang="fr-FR" dirty="0">
              <a:solidFill>
                <a:srgbClr val="595959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Université de Haute-Alsace, année 2017/2018</a:t>
            </a:r>
            <a:b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Professeurs référents : Karim </a:t>
            </a:r>
            <a:r>
              <a:rPr lang="fr-FR" altLang="fr-FR" dirty="0" err="1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Hammoudi</a:t>
            </a:r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Mahmoud </a:t>
            </a:r>
            <a:r>
              <a:rPr lang="fr-FR" altLang="fr-FR" dirty="0" err="1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Melkemi</a:t>
            </a:r>
            <a:endParaRPr lang="fr-FR" altLang="fr-FR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58E9A1-6F7A-48CB-A882-5EADE672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5903595"/>
            <a:ext cx="3324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B11EE04-9771-4751-AAA1-550CEE9A5D87}"/>
              </a:ext>
            </a:extLst>
          </p:cNvPr>
          <p:cNvSpPr txBox="1">
            <a:spLocks/>
          </p:cNvSpPr>
          <p:nvPr/>
        </p:nvSpPr>
        <p:spPr>
          <a:xfrm>
            <a:off x="1775538" y="3896882"/>
            <a:ext cx="3778273" cy="97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Image assombrie</a:t>
            </a:r>
          </a:p>
          <a:p>
            <a:r>
              <a:rPr lang="fr-FR" dirty="0"/>
              <a:t>Image contrastée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8D6F5-06A4-41C8-81A8-CBC2A89D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68" y="1887901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48E9C3-C95D-428A-BA37-8290C51EE56C}"/>
              </a:ext>
            </a:extLst>
          </p:cNvPr>
          <p:cNvSpPr txBox="1"/>
          <p:nvPr/>
        </p:nvSpPr>
        <p:spPr>
          <a:xfrm>
            <a:off x="5307935" y="2230669"/>
            <a:ext cx="161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sortie</a:t>
            </a:r>
          </a:p>
        </p:txBody>
      </p:sp>
      <p:sp>
        <p:nvSpPr>
          <p:cNvPr id="12" name="TextBox 68">
            <a:extLst>
              <a:ext uri="{FF2B5EF4-FFF2-40B4-BE49-F238E27FC236}">
                <a16:creationId xmlns:a16="http://schemas.microsoft.com/office/drawing/2014/main" id="{A9C00468-EC56-42E7-A3B6-E7538C86A78A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5" y="1887901"/>
            <a:ext cx="4563279" cy="304218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3ACB0F-91AC-4647-9DC5-DDD9B804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-1.875E-6 -0.17269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3.7037E-7 L -2.91667E-6 -0.17269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25 2.5925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25 -2.9629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0" grpId="1" animBg="1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Qualitative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A8F791-A055-4826-A499-3242662F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Image originale   						 - Image </a:t>
            </a:r>
            <a:r>
              <a:rPr lang="fr-FR" dirty="0" err="1"/>
              <a:t>débrumée</a:t>
            </a:r>
            <a:r>
              <a:rPr lang="fr-FR" dirty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</a:t>
            </a:r>
            <a:r>
              <a:rPr lang="fr-FR" dirty="0" err="1"/>
              <a:t>débrumée</a:t>
            </a:r>
            <a:r>
              <a:rPr lang="fr-FR" dirty="0"/>
              <a:t> avec exponentielle		 - Image </a:t>
            </a:r>
            <a:r>
              <a:rPr lang="fr-FR" dirty="0" err="1"/>
              <a:t>débrumée</a:t>
            </a:r>
            <a:r>
              <a:rPr lang="fr-FR" dirty="0"/>
              <a:t> avec logarithme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990889" cy="155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797643"/>
            <a:ext cx="3998449" cy="155495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797643"/>
            <a:ext cx="3990888" cy="155201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9" y="1930400"/>
            <a:ext cx="3990888" cy="155201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7A58A4-F4FD-4D08-BEDE-2DBB5EF9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14826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843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Image originale   						 - Image </a:t>
            </a:r>
            <a:r>
              <a:rPr lang="fr-FR" dirty="0" err="1"/>
              <a:t>débrumée</a:t>
            </a:r>
            <a:r>
              <a:rPr lang="fr-FR" dirty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</a:t>
            </a:r>
            <a:r>
              <a:rPr lang="fr-FR" dirty="0" err="1"/>
              <a:t>débrumée</a:t>
            </a:r>
            <a:r>
              <a:rPr lang="fr-FR" dirty="0"/>
              <a:t> avec exponentielle		 - Image </a:t>
            </a:r>
            <a:r>
              <a:rPr lang="fr-FR" dirty="0" err="1"/>
              <a:t>débrumée</a:t>
            </a:r>
            <a:r>
              <a:rPr lang="fr-FR" dirty="0"/>
              <a:t> avec logarithme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29238"/>
            <a:ext cx="3854965" cy="1820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855307"/>
            <a:ext cx="3873576" cy="18291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26" y="3855306"/>
            <a:ext cx="3873577" cy="1829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26" y="1829238"/>
            <a:ext cx="3854965" cy="182040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7C30D34-B4D0-4BA1-A085-5083F03B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14826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354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Canny</a:t>
            </a:r>
            <a:r>
              <a:rPr lang="fr-FR" dirty="0"/>
              <a:t> de </a:t>
            </a:r>
            <a:r>
              <a:rPr lang="fr-FR" dirty="0" err="1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9D723A5-CD0F-4921-84A0-DABEBCD1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78775"/>
            <a:ext cx="4087682" cy="19799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655048"/>
            <a:ext cx="4089903" cy="19384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5" y="3649750"/>
            <a:ext cx="4162064" cy="19437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56" y="1578775"/>
            <a:ext cx="4163273" cy="197997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Image originale   						 - Image </a:t>
            </a:r>
            <a:r>
              <a:rPr lang="fr-FR" dirty="0" err="1"/>
              <a:t>débrumée</a:t>
            </a:r>
            <a:r>
              <a:rPr lang="fr-FR" dirty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</a:t>
            </a:r>
            <a:r>
              <a:rPr lang="fr-FR" dirty="0" err="1"/>
              <a:t>débrumée</a:t>
            </a:r>
            <a:r>
              <a:rPr lang="fr-FR" dirty="0"/>
              <a:t> avec exponentielle		 - Image </a:t>
            </a:r>
            <a:r>
              <a:rPr lang="fr-FR" dirty="0" err="1"/>
              <a:t>débrumée</a:t>
            </a:r>
            <a:r>
              <a:rPr lang="fr-FR" dirty="0"/>
              <a:t> avec logarithme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D90E81-EB53-483C-89A4-36A5A3FE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602" y="614826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04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Image originale   						 - Image </a:t>
            </a:r>
            <a:r>
              <a:rPr lang="fr-FR" dirty="0" err="1"/>
              <a:t>débrumée</a:t>
            </a:r>
            <a:r>
              <a:rPr lang="fr-FR" dirty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/>
              <a:t>Image </a:t>
            </a:r>
            <a:r>
              <a:rPr lang="fr-FR" dirty="0" err="1"/>
              <a:t>débrumée</a:t>
            </a:r>
            <a:r>
              <a:rPr lang="fr-FR" dirty="0"/>
              <a:t> avec exponentielle		 - Image </a:t>
            </a:r>
            <a:r>
              <a:rPr lang="fr-FR" dirty="0" err="1"/>
              <a:t>débrumée</a:t>
            </a:r>
            <a:r>
              <a:rPr lang="fr-FR" dirty="0"/>
              <a:t> avec logarithme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44370"/>
            <a:ext cx="4227027" cy="17098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14319"/>
            <a:ext cx="4223100" cy="18549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09" y="3414319"/>
            <a:ext cx="4012536" cy="185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08" y="1444370"/>
            <a:ext cx="3987438" cy="1709891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ABB499-A73C-4B4E-96C0-6D5C11EF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602" y="6148265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547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203896" y="3041701"/>
            <a:ext cx="4090671" cy="730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6" name="TextBox 85"/>
          <p:cNvSpPr txBox="1"/>
          <p:nvPr/>
        </p:nvSpPr>
        <p:spPr>
          <a:xfrm>
            <a:off x="1830920" y="3030507"/>
            <a:ext cx="253645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de base brumée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0921" y="3347070"/>
            <a:ext cx="242777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03896" y="3828910"/>
            <a:ext cx="4090671" cy="730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1830921" y="3840103"/>
            <a:ext cx="333575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exponentiel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30921" y="4156666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1,167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03896" y="4609921"/>
            <a:ext cx="4090671" cy="6902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1830920" y="4558503"/>
            <a:ext cx="357964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logarithmique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30921" y="4875065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1,14889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3896" y="5350707"/>
            <a:ext cx="4090671" cy="682108"/>
          </a:xfrm>
          <a:prstGeom prst="rect">
            <a:avLst/>
          </a:prstGeom>
          <a:solidFill>
            <a:srgbClr val="FF8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1830921" y="5302293"/>
            <a:ext cx="333575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DEFADE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30921" y="5618855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1,20993</a:t>
            </a:r>
          </a:p>
        </p:txBody>
      </p:sp>
      <p:sp>
        <p:nvSpPr>
          <p:cNvPr id="43" name="TextBox 68">
            <a:extLst>
              <a:ext uri="{FF2B5EF4-FFF2-40B4-BE49-F238E27FC236}">
                <a16:creationId xmlns:a16="http://schemas.microsoft.com/office/drawing/2014/main" id="{3894592E-2F89-41AA-809A-EF137F895C27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11720B1D-97FD-4D6C-BAB3-AF94E8292B49}"/>
              </a:ext>
            </a:extLst>
          </p:cNvPr>
          <p:cNvSpPr txBox="1">
            <a:spLocks/>
          </p:cNvSpPr>
          <p:nvPr/>
        </p:nvSpPr>
        <p:spPr>
          <a:xfrm>
            <a:off x="-1838921" y="2167856"/>
            <a:ext cx="4617233" cy="7993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Quantitative</a:t>
            </a:r>
          </a:p>
          <a:p>
            <a:pPr lvl="1"/>
            <a:r>
              <a:rPr lang="fr-FR" dirty="0"/>
              <a:t>Calcul via </a:t>
            </a:r>
            <a:r>
              <a:rPr lang="fr-FR" dirty="0" err="1"/>
              <a:t>Canny</a:t>
            </a:r>
            <a:r>
              <a:rPr lang="fr-FR" dirty="0"/>
              <a:t> de OpenCV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242A88-8E88-41AE-9383-D44A6800B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87" b="13034"/>
          <a:stretch/>
        </p:blipFill>
        <p:spPr>
          <a:xfrm>
            <a:off x="5841343" y="1408057"/>
            <a:ext cx="2536457" cy="4845906"/>
          </a:xfrm>
          <a:prstGeom prst="rect">
            <a:avLst/>
          </a:prstGeom>
        </p:spPr>
      </p:pic>
      <p:sp>
        <p:nvSpPr>
          <p:cNvPr id="17" name="Espace réservé du numéro de diapositive 8">
            <a:extLst>
              <a:ext uri="{FF2B5EF4-FFF2-40B4-BE49-F238E27FC236}">
                <a16:creationId xmlns:a16="http://schemas.microsoft.com/office/drawing/2014/main" id="{C4FEE151-60BD-4909-8453-10E4540EB9CD}"/>
              </a:ext>
            </a:extLst>
          </p:cNvPr>
          <p:cNvSpPr txBox="1">
            <a:spLocks/>
          </p:cNvSpPr>
          <p:nvPr/>
        </p:nvSpPr>
        <p:spPr>
          <a:xfrm>
            <a:off x="8595602" y="614826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transition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07407E-6 L 0.25 -4.07407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-4.81481E-6 L 0.25 -4.81481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4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6" grpId="0"/>
          <p:bldP spid="35" grpId="0"/>
          <p:bldP spid="18" grpId="0" animBg="1"/>
          <p:bldP spid="19" grpId="0"/>
          <p:bldP spid="20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07407E-6 L 0.25 -4.07407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-4.81481E-6 L 0.25 -4.81481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6" grpId="0"/>
          <p:bldP spid="35" grpId="0"/>
          <p:bldP spid="18" grpId="0" animBg="1"/>
          <p:bldP spid="19" grpId="0"/>
          <p:bldP spid="20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4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57892" y="3936986"/>
            <a:ext cx="32762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 err="1">
                <a:latin typeface="Poppins Medium" charset="0"/>
                <a:ea typeface="Poppins Medium" charset="0"/>
                <a:cs typeface="Poppins Medium" charset="0"/>
              </a:rPr>
              <a:t>Démonstration</a:t>
            </a:r>
            <a:r>
              <a:rPr lang="is-IS" sz="3000" dirty="0">
                <a:latin typeface="Poppins Medium" charset="0"/>
                <a:ea typeface="Poppins Medium" charset="0"/>
                <a:cs typeface="Poppins Medium" charset="0"/>
              </a:rPr>
              <a:t>..</a:t>
            </a:r>
            <a:endParaRPr lang="en-US" sz="3000" dirty="0"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 rot="16200000">
            <a:off x="5447928" y="2384884"/>
            <a:ext cx="1445699" cy="1159262"/>
          </a:xfrm>
          <a:prstGeom prst="flowChartMerg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DE675E6-0137-402D-AC97-93AD5AD957B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Démonstration</a:t>
            </a:r>
            <a:endParaRPr lang="fr-FR" dirty="0"/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E8A5ADF7-DE77-4656-A0F4-9989BC9B00CA}"/>
              </a:ext>
            </a:extLst>
          </p:cNvPr>
          <p:cNvSpPr txBox="1">
            <a:spLocks/>
          </p:cNvSpPr>
          <p:nvPr/>
        </p:nvSpPr>
        <p:spPr>
          <a:xfrm>
            <a:off x="8595602" y="614826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repeatCount="indefinite" autoRev="1" fill="hold" grpId="1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 &amp; perspectives</a:t>
            </a:r>
          </a:p>
        </p:txBody>
      </p:sp>
      <p:sp>
        <p:nvSpPr>
          <p:cNvPr id="6" name="Espace réservé du numéro de diapositive 8">
            <a:extLst>
              <a:ext uri="{FF2B5EF4-FFF2-40B4-BE49-F238E27FC236}">
                <a16:creationId xmlns:a16="http://schemas.microsoft.com/office/drawing/2014/main" id="{1387D5A1-B3D8-4DD2-801B-E5E3A76BECA5}"/>
              </a:ext>
            </a:extLst>
          </p:cNvPr>
          <p:cNvSpPr txBox="1">
            <a:spLocks/>
          </p:cNvSpPr>
          <p:nvPr/>
        </p:nvSpPr>
        <p:spPr>
          <a:xfrm>
            <a:off x="8595602" y="6148265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/>
              <a:t>Motivations</a:t>
            </a:r>
          </a:p>
          <a:p>
            <a:r>
              <a:rPr lang="fr-FR" dirty="0"/>
              <a:t>État de l’art</a:t>
            </a:r>
          </a:p>
          <a:p>
            <a:r>
              <a:rPr lang="fr-FR" dirty="0"/>
              <a:t>Méthodologie Proposée</a:t>
            </a:r>
          </a:p>
          <a:p>
            <a:r>
              <a:rPr lang="fr-FR" dirty="0"/>
              <a:t>Expérimentations</a:t>
            </a:r>
          </a:p>
          <a:p>
            <a:r>
              <a:rPr lang="fr-FR" dirty="0"/>
              <a:t>Évaluations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Conclusion &amp; Perspectives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D80DBD-F6FF-45F8-B55C-71220366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11610" y="2456892"/>
            <a:ext cx="4990149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900" dirty="0">
                <a:solidFill>
                  <a:schemeClr val="accent1"/>
                </a:solidFill>
                <a:latin typeface="Poppins SemiBold" panose="02000000000000000000" pitchFamily="2" charset="0"/>
              </a:rPr>
              <a:t>Merci</a:t>
            </a:r>
            <a:endParaRPr lang="en-US" altLang="en-US" sz="900" dirty="0">
              <a:solidFill>
                <a:schemeClr val="accent1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638500" y="4444188"/>
            <a:ext cx="784189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0" dirty="0">
                <a:solidFill>
                  <a:schemeClr val="accent3"/>
                </a:solidFill>
                <a:latin typeface="Poppins SemiBold" panose="02000000000000000000" pitchFamily="2" charset="0"/>
              </a:rPr>
              <a:t>pour </a:t>
            </a:r>
            <a:r>
              <a:rPr lang="en-US" altLang="en-US" sz="6000" dirty="0" err="1">
                <a:solidFill>
                  <a:schemeClr val="accent3"/>
                </a:solidFill>
                <a:latin typeface="Poppins SemiBold" panose="02000000000000000000" pitchFamily="2" charset="0"/>
              </a:rPr>
              <a:t>votre</a:t>
            </a:r>
            <a:r>
              <a:rPr lang="en-US" altLang="en-US" sz="6000" dirty="0">
                <a:solidFill>
                  <a:schemeClr val="accent3"/>
                </a:solidFill>
                <a:latin typeface="Poppins SemiBold" panose="02000000000000000000" pitchFamily="2" charset="0"/>
              </a:rPr>
              <a:t> attention</a:t>
            </a:r>
            <a:endParaRPr lang="en-US" altLang="en-US" sz="6000" dirty="0">
              <a:solidFill>
                <a:schemeClr val="accent3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8EB622-E3FF-469B-B43D-E719366A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04F22B8-B284-48C8-A1F3-2C910F48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Sujet de recherche</a:t>
            </a:r>
          </a:p>
          <a:p>
            <a:r>
              <a:rPr lang="fr-FR" dirty="0"/>
              <a:t>Nouvelles technologies</a:t>
            </a:r>
          </a:p>
          <a:p>
            <a:r>
              <a:rPr lang="fr-FR" dirty="0"/>
              <a:t>Traitement d’images et de vidéos</a:t>
            </a:r>
          </a:p>
          <a:p>
            <a:r>
              <a:rPr lang="fr-FR" dirty="0"/>
              <a:t>Problématique actuelle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9E92D-0876-44D5-8CF8-617012E2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 l’art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973592" cy="176398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DEFADE</a:t>
            </a:r>
          </a:p>
          <a:p>
            <a:r>
              <a:rPr lang="fr-FR" dirty="0"/>
              <a:t>Amélioration et restauration</a:t>
            </a:r>
          </a:p>
          <a:p>
            <a:r>
              <a:rPr lang="fr-FR" dirty="0"/>
              <a:t>Projet débrumage de K. Sun et J. Tang</a:t>
            </a:r>
          </a:p>
          <a:p>
            <a:r>
              <a:rPr lang="fr-FR" dirty="0"/>
              <a:t>Notre méthode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AB0686-7D89-4569-88A3-4765AE4F232F}"/>
              </a:ext>
            </a:extLst>
          </p:cNvPr>
          <p:cNvSpPr txBox="1">
            <a:spLocks/>
          </p:cNvSpPr>
          <p:nvPr/>
        </p:nvSpPr>
        <p:spPr>
          <a:xfrm>
            <a:off x="5154780" y="3156937"/>
            <a:ext cx="3722242" cy="1763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Dark</a:t>
            </a:r>
            <a:r>
              <a:rPr lang="fr-FR" dirty="0"/>
              <a:t> Channel</a:t>
            </a:r>
          </a:p>
          <a:p>
            <a:r>
              <a:rPr lang="fr-FR" dirty="0"/>
              <a:t>Alpha Blending</a:t>
            </a:r>
          </a:p>
          <a:p>
            <a:r>
              <a:rPr lang="fr-FR" dirty="0"/>
              <a:t>Débrumage variationnel</a:t>
            </a:r>
          </a:p>
          <a:p>
            <a:r>
              <a:rPr lang="fr-FR" dirty="0"/>
              <a:t>Contraste et luminosité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5D85A1-A0FA-4696-BEFA-DCFFA7F0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6576" y="1730693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28985" y="1730694"/>
            <a:ext cx="2424231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89016" y="1730693"/>
            <a:ext cx="2424230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7370" y="4230053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8192" y="4230053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9" name="TextBox 68"/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Méthodologie proposée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73D7B4-0E9C-4A55-BDBF-A0886F0CD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618" y="4230051"/>
            <a:ext cx="2423437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5EA8FF-0B60-405D-94BE-8025E9D2B34E}"/>
              </a:ext>
            </a:extLst>
          </p:cNvPr>
          <p:cNvSpPr txBox="1"/>
          <p:nvPr/>
        </p:nvSpPr>
        <p:spPr>
          <a:xfrm>
            <a:off x="1098843" y="2073461"/>
            <a:ext cx="16193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entrée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D7B5429-65E3-4BEC-AC52-43C6E7AD7E8F}"/>
              </a:ext>
            </a:extLst>
          </p:cNvPr>
          <p:cNvSpPr txBox="1"/>
          <p:nvPr/>
        </p:nvSpPr>
        <p:spPr>
          <a:xfrm>
            <a:off x="3528193" y="2227351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Prétraitement (bruit)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5148951-DF40-497B-B600-50D43289202F}"/>
              </a:ext>
            </a:extLst>
          </p:cNvPr>
          <p:cNvSpPr txBox="1"/>
          <p:nvPr/>
        </p:nvSpPr>
        <p:spPr>
          <a:xfrm>
            <a:off x="6319807" y="2458182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Luminosité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C9FBADE8-18A7-485B-A116-7EAE856567BE}"/>
              </a:ext>
            </a:extLst>
          </p:cNvPr>
          <p:cNvSpPr txBox="1"/>
          <p:nvPr/>
        </p:nvSpPr>
        <p:spPr>
          <a:xfrm>
            <a:off x="798760" y="4957539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Contraste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0F25247-3A51-454A-8E50-C03ABC916F88}"/>
              </a:ext>
            </a:extLst>
          </p:cNvPr>
          <p:cNvSpPr txBox="1"/>
          <p:nvPr/>
        </p:nvSpPr>
        <p:spPr>
          <a:xfrm>
            <a:off x="3559383" y="4726708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sortie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0C9E820-591D-40C7-B943-B31E451060B8}"/>
              </a:ext>
            </a:extLst>
          </p:cNvPr>
          <p:cNvSpPr txBox="1"/>
          <p:nvPr/>
        </p:nvSpPr>
        <p:spPr>
          <a:xfrm>
            <a:off x="6319807" y="4726707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Évaluation (netteté)</a:t>
            </a:r>
          </a:p>
        </p:txBody>
      </p:sp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id="{D64907C4-9E44-4976-B970-921B8181C781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2.59259E-6 L 4.16667E-7 -0.17268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59259E-6 L -2.08333E-6 -0.17268 " pathEditMode="relative" rAng="0" ptsTypes="AA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2.59259E-6 L -4.375E-6 -0.17268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-4.44444E-6 L 4.16667E-7 -0.17268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-4.44444E-6 L -1.875E-6 -0.17268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4.44444E-6 L -4.16667E-6 -0.17268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4.44444E-6 L -4.16667E-7 -0.17269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5.55112E-17 L 2.08333E-6 -0.17269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4.44444E-6 L -4.16667E-6 -0.17269 " pathEditMode="relative" rAng="0" ptsTypes="AA">
                                      <p:cBhvr>
                                        <p:cTn id="7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1.11111E-6 L 4.16667E-7 -0.17269 " pathEditMode="relative" rAng="0" ptsTypes="AA">
                                      <p:cBhvr>
                                        <p:cTn id="8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-1.85185E-6 L -1.875E-6 -0.17268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1.85185E-6 L -4.16667E-6 -0.17268 " pathEditMode="relative" rAng="0" ptsTypes="AA">
                                      <p:cBhvr>
                                        <p:cTn id="9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69" grpId="0"/>
      <p:bldP spid="67" grpId="0" animBg="1"/>
      <p:bldP spid="67" grpId="1" animBg="1"/>
      <p:bldP spid="6" grpId="0"/>
      <p:bldP spid="6" grpId="1"/>
      <p:bldP spid="68" grpId="0"/>
      <p:bldP spid="68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50CBB-6CD8-4D2C-B613-E43EE14E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8" y="3896882"/>
            <a:ext cx="3778273" cy="97803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Différents types de brume</a:t>
            </a:r>
          </a:p>
          <a:p>
            <a:r>
              <a:rPr lang="fr-FR" dirty="0"/>
              <a:t>Différents types de paysage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E5DDA-0DD0-4F51-9D4C-2A4247FA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68" y="1887901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63D934E-C9C4-4F2A-B226-0E7CDCCC9C68}"/>
              </a:ext>
            </a:extLst>
          </p:cNvPr>
          <p:cNvSpPr txBox="1"/>
          <p:nvPr/>
        </p:nvSpPr>
        <p:spPr>
          <a:xfrm>
            <a:off x="5307935" y="2230669"/>
            <a:ext cx="16193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entrée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3" y="1887901"/>
            <a:ext cx="4419007" cy="2946004"/>
          </a:xfrm>
          <a:prstGeom prst="rect">
            <a:avLst/>
          </a:prstGeom>
        </p:spPr>
      </p:pic>
      <p:sp>
        <p:nvSpPr>
          <p:cNvPr id="10" name="TextBox 68">
            <a:extLst>
              <a:ext uri="{FF2B5EF4-FFF2-40B4-BE49-F238E27FC236}">
                <a16:creationId xmlns:a16="http://schemas.microsoft.com/office/drawing/2014/main" id="{3E4E5E59-C4AB-49EE-B73C-DB1E903E04A7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D8EC42-32D5-458C-A009-B793234F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-1.875E-6 -0.17269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-2.22222E-6 L -2.91667E-6 -0.17268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25 -4.07407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25 -2.9629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Expérimentations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DF86FF-6AFB-43AA-8E42-372BBBD6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2298" y="4944299"/>
            <a:ext cx="8596668" cy="1808265"/>
          </a:xfrm>
        </p:spPr>
        <p:txBody>
          <a:bodyPr/>
          <a:lstStyle/>
          <a:p>
            <a:r>
              <a:rPr lang="fr-FR" dirty="0"/>
              <a:t>Adapter la luminosité/contraste en fonction de la hauteur de l’image</a:t>
            </a:r>
          </a:p>
          <a:p>
            <a:r>
              <a:rPr lang="fr-FR" dirty="0"/>
              <a:t>Linéaire? Exponentielle? Logarithmique?</a:t>
            </a:r>
          </a:p>
          <a:p>
            <a:r>
              <a:rPr lang="fr-FR" dirty="0"/>
              <a:t>Problèmes subséquents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6327F-C44D-4134-AAB5-501B512F7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358" y="1782740"/>
            <a:ext cx="2424230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11D4C-13DD-4DC5-94C4-E7239246B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087" y="1782740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C3FD31-E7B6-4860-A2A0-90ED438D7B75}"/>
              </a:ext>
            </a:extLst>
          </p:cNvPr>
          <p:cNvSpPr txBox="1"/>
          <p:nvPr/>
        </p:nvSpPr>
        <p:spPr>
          <a:xfrm>
            <a:off x="4050149" y="2510229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Luminosité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A2C7BF-368C-48A0-B4A7-A5579A7AFFE7}"/>
              </a:ext>
            </a:extLst>
          </p:cNvPr>
          <p:cNvSpPr txBox="1"/>
          <p:nvPr/>
        </p:nvSpPr>
        <p:spPr>
          <a:xfrm>
            <a:off x="6760477" y="2510226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Contraste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3C6B595-2BB5-4276-9B5B-8DD08559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54167E-6 0 L 3.54167E-6 -0.1726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08333E-6 0 L -2.08333E-6 -0.17269 " pathEditMode="relative" rAng="0" ptsTypes="AA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44444E-6 L 3.54167E-6 -0.17268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4.44444E-6 L -2.08333E-6 -0.17268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875E-6 4.81481E-6 L 0.25 4.81481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25 -7.40741E-7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00"/>
                            </p:stCondLst>
                            <p:childTnLst>
                              <p:par>
                                <p:cTn id="5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25 -4.07407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48A4315-D4D7-4C87-A9DE-72E12934F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02689" y="1364652"/>
            <a:ext cx="2475108" cy="658972"/>
          </a:xfrm>
        </p:spPr>
        <p:txBody>
          <a:bodyPr/>
          <a:lstStyle/>
          <a:p>
            <a:r>
              <a:rPr lang="fr-FR" dirty="0"/>
              <a:t>GRAPHES ALGO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A67FDA7-11E5-4A2A-B64D-8029F446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dirty="0"/>
              <a:t>Expérimentations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3625"/>
            <a:ext cx="7484770" cy="41381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DA720E-0139-4855-998B-D2A8E3CC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6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-4.44444E-6 L 0.25 -4.44444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8" grpId="0"/>
    </p:bldLst>
  </p:timing>
</p:sld>
</file>

<file path=ppt/theme/theme1.xml><?xml version="1.0" encoding="utf-8"?>
<a:theme xmlns:a="http://schemas.openxmlformats.org/drawingml/2006/main" name="Facette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nalisé 1">
      <a:majorFont>
        <a:latin typeface="Poppins SemiBold"/>
        <a:ea typeface=""/>
        <a:cs typeface=""/>
      </a:majorFont>
      <a:minorFont>
        <a:latin typeface="Poppins SemiBol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ouge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208</Words>
  <Application>Microsoft Office PowerPoint</Application>
  <PresentationFormat>Grand écran</PresentationFormat>
  <Paragraphs>107</Paragraphs>
  <Slides>20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Poppins Light</vt:lpstr>
      <vt:lpstr>Poppins Medium</vt:lpstr>
      <vt:lpstr>Poppins SemiBold</vt:lpstr>
      <vt:lpstr>Times New Roman</vt:lpstr>
      <vt:lpstr>Trebuchet MS</vt:lpstr>
      <vt:lpstr>Wingdings 3</vt:lpstr>
      <vt:lpstr>Facette</vt:lpstr>
      <vt:lpstr>Parebrise numérique  et intelligent</vt:lpstr>
      <vt:lpstr>Sommaire</vt:lpstr>
      <vt:lpstr>Introduction</vt:lpstr>
      <vt:lpstr>Motivations</vt:lpstr>
      <vt:lpstr>État de l’art</vt:lpstr>
      <vt:lpstr>Présentation PowerPoint</vt:lpstr>
      <vt:lpstr>Présentation PowerPoint</vt:lpstr>
      <vt:lpstr>Expérimentations</vt:lpstr>
      <vt:lpstr>Expérimentations</vt:lpstr>
      <vt:lpstr>Présentation PowerPoint</vt:lpstr>
      <vt:lpstr>Évaluations</vt:lpstr>
      <vt:lpstr>Évaluations</vt:lpstr>
      <vt:lpstr>Évaluations</vt:lpstr>
      <vt:lpstr>Evaluations</vt:lpstr>
      <vt:lpstr>Évaluations</vt:lpstr>
      <vt:lpstr>Évaluations</vt:lpstr>
      <vt:lpstr>Présentation PowerPoint</vt:lpstr>
      <vt:lpstr>Présentation PowerPoint</vt:lpstr>
      <vt:lpstr>Conclusions &amp; perspectives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Kazouke</cp:lastModifiedBy>
  <cp:revision>65</cp:revision>
  <dcterms:created xsi:type="dcterms:W3CDTF">2018-06-07T20:52:21Z</dcterms:created>
  <dcterms:modified xsi:type="dcterms:W3CDTF">2018-06-12T17:34:38Z</dcterms:modified>
</cp:coreProperties>
</file>